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8659813"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7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46"/>
    <a:srgbClr val="FFD1E4"/>
    <a:srgbClr val="BCCCEA"/>
    <a:srgbClr val="FFC9DF"/>
    <a:srgbClr val="FFA3C8"/>
    <a:srgbClr val="F5C19D"/>
    <a:srgbClr val="000099"/>
    <a:srgbClr val="84A2D8"/>
    <a:srgbClr val="C1C2F7"/>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1560" y="53"/>
      </p:cViewPr>
      <p:guideLst>
        <p:guide orient="horz" pos="3120"/>
        <p:guide pos="272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9487" y="1621191"/>
            <a:ext cx="7360841"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082477" y="5202944"/>
            <a:ext cx="649486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3344554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390244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7179" y="527405"/>
            <a:ext cx="1867272"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95363" y="527405"/>
            <a:ext cx="5493569"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339281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392962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90854" y="2469624"/>
            <a:ext cx="7469088"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590854" y="6629228"/>
            <a:ext cx="7469088"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422402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5363" y="2637014"/>
            <a:ext cx="368042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384031" y="2637014"/>
            <a:ext cx="368042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1236965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6491" y="527405"/>
            <a:ext cx="7469088"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96491" y="2428349"/>
            <a:ext cx="3663506"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96491" y="3618444"/>
            <a:ext cx="3663506"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384032" y="2428349"/>
            <a:ext cx="3681548"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384032" y="3618444"/>
            <a:ext cx="3681548"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3183531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242974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2423938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491" y="660400"/>
            <a:ext cx="2793016"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681549" y="1426285"/>
            <a:ext cx="4384031"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6491" y="2971802"/>
            <a:ext cx="2793016"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309445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491" y="660400"/>
            <a:ext cx="2793016"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681549" y="1426285"/>
            <a:ext cx="4384031"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96491" y="2971802"/>
            <a:ext cx="2793016"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7D62025-6DDE-4896-BD67-E6437A99B82E}" type="datetimeFigureOut">
              <a:rPr lang="en-IN" smtClean="0"/>
              <a:pPr/>
              <a:t>31-08-2022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F3622F5-5945-4BD0-A83D-9FDE825490CC}" type="slidenum">
              <a:rPr lang="en-IN" smtClean="0"/>
              <a:pPr/>
              <a:t>‹#›</a:t>
            </a:fld>
            <a:endParaRPr lang="en-IN"/>
          </a:p>
        </p:txBody>
      </p:sp>
    </p:spTree>
    <p:extLst>
      <p:ext uri="{BB962C8B-B14F-4D97-AF65-F5344CB8AC3E}">
        <p14:creationId xmlns:p14="http://schemas.microsoft.com/office/powerpoint/2010/main" val="147003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5365" y="527405"/>
            <a:ext cx="7469088"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5365" y="2637014"/>
            <a:ext cx="7469088"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5364" y="9181399"/>
            <a:ext cx="1948458"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7D62025-6DDE-4896-BD67-E6437A99B82E}" type="datetimeFigureOut">
              <a:rPr lang="en-IN" smtClean="0"/>
              <a:pPr/>
              <a:t>31-08-2022</a:t>
            </a:fld>
            <a:endParaRPr lang="en-IN"/>
          </a:p>
        </p:txBody>
      </p:sp>
      <p:sp>
        <p:nvSpPr>
          <p:cNvPr id="5" name="Footer Placeholder 4"/>
          <p:cNvSpPr>
            <a:spLocks noGrp="1"/>
          </p:cNvSpPr>
          <p:nvPr>
            <p:ph type="ftr" sz="quarter" idx="3"/>
          </p:nvPr>
        </p:nvSpPr>
        <p:spPr>
          <a:xfrm>
            <a:off x="2868564" y="9181399"/>
            <a:ext cx="2922687"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115994" y="9181399"/>
            <a:ext cx="1948458"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F3622F5-5945-4BD0-A83D-9FDE825490CC}" type="slidenum">
              <a:rPr lang="en-IN" smtClean="0"/>
              <a:pPr/>
              <a:t>‹#›</a:t>
            </a:fld>
            <a:endParaRPr lang="en-IN"/>
          </a:p>
        </p:txBody>
      </p:sp>
    </p:spTree>
    <p:extLst>
      <p:ext uri="{BB962C8B-B14F-4D97-AF65-F5344CB8AC3E}">
        <p14:creationId xmlns:p14="http://schemas.microsoft.com/office/powerpoint/2010/main" val="40135969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mailto:hrdcgndu@gmail.com" TargetMode="External"/><Relationship Id="rId4" Type="http://schemas.openxmlformats.org/officeDocument/2006/relationships/hyperlink" Target="http://www.hrdcgndu.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5C19D"/>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87EBC95-4170-4878-AF91-A0487C432356}"/>
              </a:ext>
            </a:extLst>
          </p:cNvPr>
          <p:cNvSpPr txBox="1"/>
          <p:nvPr/>
        </p:nvSpPr>
        <p:spPr>
          <a:xfrm>
            <a:off x="1312873" y="161344"/>
            <a:ext cx="6193238" cy="769441"/>
          </a:xfrm>
          <a:prstGeom prst="rect">
            <a:avLst/>
          </a:prstGeom>
          <a:gradFill>
            <a:gsLst>
              <a:gs pos="8000">
                <a:srgbClr val="FFD1E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000099"/>
            </a:solidFill>
          </a:ln>
        </p:spPr>
        <p:txBody>
          <a:bodyPr wrap="square" rtlCol="0">
            <a:spAutoFit/>
          </a:bodyPr>
          <a:lstStyle/>
          <a:p>
            <a:pPr algn="ctr"/>
            <a:r>
              <a:rPr lang="en-US" sz="2000" b="1" dirty="0">
                <a:solidFill>
                  <a:srgbClr val="FF0000"/>
                </a:solidFill>
                <a:latin typeface="Times New Roman" panose="02020603050405020304" pitchFamily="18" charset="0"/>
                <a:cs typeface="Times New Roman" panose="02020603050405020304" pitchFamily="18" charset="0"/>
              </a:rPr>
              <a:t> </a:t>
            </a:r>
            <a:r>
              <a:rPr lang="en-US" sz="2200" b="1" dirty="0">
                <a:solidFill>
                  <a:srgbClr val="640000"/>
                </a:solidFill>
                <a:latin typeface="Times New Roman" panose="02020603050405020304" pitchFamily="18" charset="0"/>
                <a:cs typeface="Times New Roman" panose="02020603050405020304" pitchFamily="18" charset="0"/>
              </a:rPr>
              <a:t>One week Online Short Term Course in Disaster Management &amp; Environmental Awareness</a:t>
            </a:r>
          </a:p>
        </p:txBody>
      </p:sp>
      <p:sp>
        <p:nvSpPr>
          <p:cNvPr id="4" name="TextBox 3">
            <a:extLst>
              <a:ext uri="{FF2B5EF4-FFF2-40B4-BE49-F238E27FC236}">
                <a16:creationId xmlns:a16="http://schemas.microsoft.com/office/drawing/2014/main" id="{ECF40B08-5C05-4F85-A071-BE1C6166751D}"/>
              </a:ext>
            </a:extLst>
          </p:cNvPr>
          <p:cNvSpPr txBox="1"/>
          <p:nvPr/>
        </p:nvSpPr>
        <p:spPr>
          <a:xfrm>
            <a:off x="211311" y="2048189"/>
            <a:ext cx="8193100" cy="461665"/>
          </a:xfrm>
          <a:prstGeom prst="rect">
            <a:avLst/>
          </a:prstGeom>
          <a:gradFill>
            <a:gsLst>
              <a:gs pos="0">
                <a:srgbClr val="FFC9D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000099"/>
            </a:solidFill>
          </a:ln>
        </p:spPr>
        <p:txBody>
          <a:bodyPr wrap="square">
            <a:spAutoFit/>
          </a:bodyPr>
          <a:lstStyle/>
          <a:p>
            <a:r>
              <a:rPr lang="en-US"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Date : 16 -09-2022 to 22-09-2022              Venue : Online Mode      </a:t>
            </a:r>
          </a:p>
        </p:txBody>
      </p:sp>
      <p:sp>
        <p:nvSpPr>
          <p:cNvPr id="6" name="AutoShape 2">
            <a:extLst>
              <a:ext uri="{FF2B5EF4-FFF2-40B4-BE49-F238E27FC236}">
                <a16:creationId xmlns:a16="http://schemas.microsoft.com/office/drawing/2014/main" id="{FF0C74DD-61B7-4C22-A710-02166D6E6DA0}"/>
              </a:ext>
            </a:extLst>
          </p:cNvPr>
          <p:cNvSpPr>
            <a:spLocks noChangeAspect="1" noChangeArrowheads="1"/>
          </p:cNvSpPr>
          <p:nvPr/>
        </p:nvSpPr>
        <p:spPr bwMode="auto">
          <a:xfrm>
            <a:off x="5474526" y="2018395"/>
            <a:ext cx="1876293" cy="128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TextBox 7">
            <a:extLst>
              <a:ext uri="{FF2B5EF4-FFF2-40B4-BE49-F238E27FC236}">
                <a16:creationId xmlns:a16="http://schemas.microsoft.com/office/drawing/2014/main" id="{A433E7A5-1386-4E22-9B0E-39D6F6D6A3C4}"/>
              </a:ext>
            </a:extLst>
          </p:cNvPr>
          <p:cNvSpPr txBox="1"/>
          <p:nvPr/>
        </p:nvSpPr>
        <p:spPr>
          <a:xfrm>
            <a:off x="1997759" y="2675713"/>
            <a:ext cx="6426926" cy="1569660"/>
          </a:xfrm>
          <a:prstGeom prst="rect">
            <a:avLst/>
          </a:prstGeom>
          <a:solidFill>
            <a:schemeClr val="accent2">
              <a:lumMod val="20000"/>
              <a:lumOff val="80000"/>
            </a:schemeClr>
          </a:solidFill>
          <a:ln>
            <a:solidFill>
              <a:srgbClr val="000099"/>
            </a:solidFill>
          </a:ln>
        </p:spPr>
        <p:txBody>
          <a:bodyPr wrap="square">
            <a:spAutoFit/>
          </a:bodyPr>
          <a:lstStyle/>
          <a:p>
            <a:pPr algn="ctr"/>
            <a:r>
              <a:rPr lang="en-US"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Course is being organized under the dynamic leadership     of the Chief Patron</a:t>
            </a:r>
          </a:p>
          <a:p>
            <a:pPr algn="ctr"/>
            <a:endParaRPr lang="en-US" sz="1000" dirty="0">
              <a:solidFill>
                <a:srgbClr val="000099"/>
              </a:solidFill>
              <a:latin typeface="Times New Roman" panose="02020603050405020304" pitchFamily="18" charset="0"/>
              <a:cs typeface="Times New Roman" panose="02020603050405020304" pitchFamily="18" charset="0"/>
            </a:endParaRPr>
          </a:p>
          <a:p>
            <a:pPr algn="ctr"/>
            <a:r>
              <a:rPr lang="en-US" dirty="0">
                <a:solidFill>
                  <a:srgbClr val="000099"/>
                </a:solidFill>
                <a:latin typeface="Times New Roman" panose="02020603050405020304" pitchFamily="18" charset="0"/>
                <a:cs typeface="Times New Roman" panose="02020603050405020304" pitchFamily="18" charset="0"/>
              </a:rPr>
              <a:t> </a:t>
            </a:r>
            <a:r>
              <a:rPr lang="en-US" sz="22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Prof. (Dr.) Jaspal Singh Sandhu </a:t>
            </a:r>
          </a:p>
          <a:p>
            <a:pPr algn="ctr"/>
            <a:r>
              <a:rPr lang="en-US" b="1" dirty="0">
                <a:solidFill>
                  <a:srgbClr val="7030A0"/>
                </a:solidFill>
                <a:latin typeface="Times New Roman" panose="02020603050405020304" pitchFamily="18" charset="0"/>
                <a:cs typeface="Times New Roman" panose="02020603050405020304" pitchFamily="18" charset="0"/>
              </a:rPr>
              <a:t>             Vice-Chancellor, GNDU, Amritsar, Punjab </a:t>
            </a:r>
          </a:p>
        </p:txBody>
      </p:sp>
      <p:sp>
        <p:nvSpPr>
          <p:cNvPr id="9" name="AutoShape 4">
            <a:extLst>
              <a:ext uri="{FF2B5EF4-FFF2-40B4-BE49-F238E27FC236}">
                <a16:creationId xmlns:a16="http://schemas.microsoft.com/office/drawing/2014/main" id="{E132B06E-06C4-4595-8767-A893539B9DD7}"/>
              </a:ext>
            </a:extLst>
          </p:cNvPr>
          <p:cNvSpPr>
            <a:spLocks noChangeAspect="1" noChangeArrowheads="1"/>
          </p:cNvSpPr>
          <p:nvPr/>
        </p:nvSpPr>
        <p:spPr bwMode="auto">
          <a:xfrm>
            <a:off x="3391760" y="4310065"/>
            <a:ext cx="1876293" cy="128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 name="AutoShape 6">
            <a:extLst>
              <a:ext uri="{FF2B5EF4-FFF2-40B4-BE49-F238E27FC236}">
                <a16:creationId xmlns:a16="http://schemas.microsoft.com/office/drawing/2014/main" id="{0D24A98E-70C6-4B38-8809-2D512D297122}"/>
              </a:ext>
            </a:extLst>
          </p:cNvPr>
          <p:cNvSpPr>
            <a:spLocks noChangeAspect="1" noChangeArrowheads="1"/>
          </p:cNvSpPr>
          <p:nvPr/>
        </p:nvSpPr>
        <p:spPr bwMode="auto">
          <a:xfrm>
            <a:off x="3584200" y="4462465"/>
            <a:ext cx="1876293" cy="1285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3" name="TextBox 22">
            <a:extLst>
              <a:ext uri="{FF2B5EF4-FFF2-40B4-BE49-F238E27FC236}">
                <a16:creationId xmlns:a16="http://schemas.microsoft.com/office/drawing/2014/main" id="{BDBA4427-F206-4DDD-AB86-ECE77C73B95D}"/>
              </a:ext>
            </a:extLst>
          </p:cNvPr>
          <p:cNvSpPr txBox="1"/>
          <p:nvPr/>
        </p:nvSpPr>
        <p:spPr>
          <a:xfrm>
            <a:off x="157915" y="6540397"/>
            <a:ext cx="8346005" cy="646331"/>
          </a:xfrm>
          <a:prstGeom prst="rect">
            <a:avLst/>
          </a:prstGeom>
          <a:solidFill>
            <a:srgbClr val="C1C2F7"/>
          </a:solidFill>
          <a:ln>
            <a:solidFill>
              <a:schemeClr val="tx1"/>
            </a:solidFill>
          </a:ln>
        </p:spPr>
        <p:txBody>
          <a:bodyPr wrap="square">
            <a:spAutoFit/>
          </a:bodyPr>
          <a:lstStyle/>
          <a:p>
            <a:pPr marL="285750" indent="-285750">
              <a:buFont typeface="Arial" panose="020B0604020202020204" pitchFamily="34" charset="0"/>
              <a:buChar char="•"/>
            </a:pPr>
            <a:r>
              <a:rPr lang="en-IN" b="1" dirty="0">
                <a:solidFill>
                  <a:srgbClr val="002060"/>
                </a:solidFill>
                <a:latin typeface="Times New Roman" panose="02020603050405020304" pitchFamily="18" charset="0"/>
                <a:cs typeface="Times New Roman" panose="02020603050405020304" pitchFamily="18" charset="0"/>
              </a:rPr>
              <a:t>Prof. (Dr.) </a:t>
            </a:r>
            <a:r>
              <a:rPr lang="en-IN" b="1" dirty="0" err="1">
                <a:solidFill>
                  <a:srgbClr val="002060"/>
                </a:solidFill>
                <a:latin typeface="Times New Roman" panose="02020603050405020304" pitchFamily="18" charset="0"/>
                <a:cs typeface="Times New Roman" panose="02020603050405020304" pitchFamily="18" charset="0"/>
              </a:rPr>
              <a:t>Sudha</a:t>
            </a:r>
            <a:r>
              <a:rPr lang="en-IN" b="1" dirty="0">
                <a:solidFill>
                  <a:srgbClr val="002060"/>
                </a:solidFill>
                <a:latin typeface="Times New Roman" panose="02020603050405020304" pitchFamily="18" charset="0"/>
                <a:cs typeface="Times New Roman" panose="02020603050405020304" pitchFamily="18" charset="0"/>
              </a:rPr>
              <a:t> </a:t>
            </a:r>
            <a:r>
              <a:rPr lang="en-IN" b="1" dirty="0" err="1">
                <a:solidFill>
                  <a:srgbClr val="002060"/>
                </a:solidFill>
                <a:latin typeface="Times New Roman" panose="02020603050405020304" pitchFamily="18" charset="0"/>
                <a:cs typeface="Times New Roman" panose="02020603050405020304" pitchFamily="18" charset="0"/>
              </a:rPr>
              <a:t>Jitender</a:t>
            </a:r>
            <a:r>
              <a:rPr lang="en-IN" b="1" dirty="0">
                <a:solidFill>
                  <a:srgbClr val="002060"/>
                </a:solidFill>
                <a:latin typeface="Times New Roman" panose="02020603050405020304" pitchFamily="18" charset="0"/>
                <a:cs typeface="Times New Roman" panose="02020603050405020304" pitchFamily="18" charset="0"/>
              </a:rPr>
              <a:t>, </a:t>
            </a:r>
            <a:r>
              <a:rPr lang="en-IN" b="1" dirty="0">
                <a:solidFill>
                  <a:srgbClr val="FF0000"/>
                </a:solidFill>
                <a:latin typeface="Times New Roman" panose="02020603050405020304" pitchFamily="18" charset="0"/>
                <a:cs typeface="Times New Roman" panose="02020603050405020304" pitchFamily="18" charset="0"/>
              </a:rPr>
              <a:t>Director</a:t>
            </a:r>
            <a:r>
              <a:rPr lang="en-IN" b="1" dirty="0">
                <a:solidFill>
                  <a:srgbClr val="002060"/>
                </a:solidFill>
                <a:latin typeface="Times New Roman" panose="02020603050405020304" pitchFamily="18" charset="0"/>
                <a:cs typeface="Times New Roman" panose="02020603050405020304" pitchFamily="18" charset="0"/>
              </a:rPr>
              <a:t>, UGC-HRDC, GNDU, Amritsar           </a:t>
            </a:r>
          </a:p>
          <a:p>
            <a:pPr marL="285750" indent="-285750">
              <a:buFont typeface="Arial" panose="020B0604020202020204" pitchFamily="34" charset="0"/>
              <a:buChar char="•"/>
            </a:pPr>
            <a:r>
              <a:rPr lang="en-IN" b="1" dirty="0">
                <a:solidFill>
                  <a:srgbClr val="002060"/>
                </a:solidFill>
                <a:latin typeface="Times New Roman" panose="02020603050405020304" pitchFamily="18" charset="0"/>
                <a:cs typeface="Times New Roman" panose="02020603050405020304" pitchFamily="18" charset="0"/>
              </a:rPr>
              <a:t>Dr. Rajbir Bhatti, </a:t>
            </a:r>
            <a:r>
              <a:rPr lang="en-IN" b="1" dirty="0">
                <a:solidFill>
                  <a:srgbClr val="FF0000"/>
                </a:solidFill>
                <a:latin typeface="Times New Roman" panose="02020603050405020304" pitchFamily="18" charset="0"/>
                <a:cs typeface="Times New Roman" panose="02020603050405020304" pitchFamily="18" charset="0"/>
              </a:rPr>
              <a:t>Deputy-Director</a:t>
            </a:r>
            <a:r>
              <a:rPr lang="en-IN" b="1" dirty="0">
                <a:solidFill>
                  <a:srgbClr val="002060"/>
                </a:solidFill>
                <a:latin typeface="Times New Roman" panose="02020603050405020304" pitchFamily="18" charset="0"/>
                <a:cs typeface="Times New Roman" panose="02020603050405020304" pitchFamily="18" charset="0"/>
              </a:rPr>
              <a:t>, UGC-HRDC, GNDU, Amritsar </a:t>
            </a:r>
          </a:p>
        </p:txBody>
      </p:sp>
      <p:sp>
        <p:nvSpPr>
          <p:cNvPr id="29" name="AutoShape 16">
            <a:extLst>
              <a:ext uri="{FF2B5EF4-FFF2-40B4-BE49-F238E27FC236}">
                <a16:creationId xmlns:a16="http://schemas.microsoft.com/office/drawing/2014/main" id="{EE48619D-AFFC-42D3-BA64-AFF7416E2497}"/>
              </a:ext>
            </a:extLst>
          </p:cNvPr>
          <p:cNvSpPr>
            <a:spLocks noChangeAspect="1" noChangeArrowheads="1"/>
          </p:cNvSpPr>
          <p:nvPr/>
        </p:nvSpPr>
        <p:spPr bwMode="auto">
          <a:xfrm>
            <a:off x="4137467" y="4800600"/>
            <a:ext cx="38488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3074" name="Picture 2" descr="Guru Nanak Dev University - Wikipedia"/>
          <p:cNvPicPr>
            <a:picLocks noChangeAspect="1" noChangeArrowheads="1"/>
          </p:cNvPicPr>
          <p:nvPr/>
        </p:nvPicPr>
        <p:blipFill>
          <a:blip r:embed="rId2"/>
          <a:srcRect/>
          <a:stretch>
            <a:fillRect/>
          </a:stretch>
        </p:blipFill>
        <p:spPr bwMode="auto">
          <a:xfrm>
            <a:off x="105657" y="78562"/>
            <a:ext cx="1082314" cy="975688"/>
          </a:xfrm>
          <a:prstGeom prst="rect">
            <a:avLst/>
          </a:prstGeom>
          <a:noFill/>
        </p:spPr>
      </p:pic>
      <p:pic>
        <p:nvPicPr>
          <p:cNvPr id="3076" name="Picture 4" descr="University Grants Commission (India) - Wikipedia"/>
          <p:cNvPicPr>
            <a:picLocks noChangeAspect="1" noChangeArrowheads="1"/>
          </p:cNvPicPr>
          <p:nvPr/>
        </p:nvPicPr>
        <p:blipFill>
          <a:blip r:embed="rId3" cstate="print"/>
          <a:srcRect/>
          <a:stretch>
            <a:fillRect/>
          </a:stretch>
        </p:blipFill>
        <p:spPr bwMode="auto">
          <a:xfrm>
            <a:off x="7657908" y="119100"/>
            <a:ext cx="883186" cy="958840"/>
          </a:xfrm>
          <a:prstGeom prst="rect">
            <a:avLst/>
          </a:prstGeom>
          <a:noFill/>
        </p:spPr>
      </p:pic>
      <p:sp>
        <p:nvSpPr>
          <p:cNvPr id="20" name="TextBox 19">
            <a:extLst>
              <a:ext uri="{FF2B5EF4-FFF2-40B4-BE49-F238E27FC236}">
                <a16:creationId xmlns:a16="http://schemas.microsoft.com/office/drawing/2014/main" id="{ECF40B08-5C05-4F85-A071-BE1C6166751D}"/>
              </a:ext>
            </a:extLst>
          </p:cNvPr>
          <p:cNvSpPr txBox="1"/>
          <p:nvPr/>
        </p:nvSpPr>
        <p:spPr>
          <a:xfrm>
            <a:off x="1438169" y="1034142"/>
            <a:ext cx="5912650" cy="923330"/>
          </a:xfrm>
          <a:prstGeom prst="rect">
            <a:avLst/>
          </a:prstGeom>
          <a:gradFill>
            <a:gsLst>
              <a:gs pos="56000">
                <a:srgbClr val="FFC9D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rgbClr val="000099"/>
            </a:solidFill>
          </a:ln>
        </p:spPr>
        <p:txBody>
          <a:bodyPr wrap="square">
            <a:spAutoFit/>
          </a:bodyPr>
          <a:lstStyle/>
          <a:p>
            <a:pPr algn="ctr"/>
            <a:r>
              <a:rPr lang="en-IN" b="1" dirty="0">
                <a:solidFill>
                  <a:srgbClr val="00004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Organized by</a:t>
            </a:r>
          </a:p>
          <a:p>
            <a:pPr algn="ct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UGC Human Resource Development Centre, </a:t>
            </a:r>
          </a:p>
          <a:p>
            <a:pPr algn="ct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Guru Nanak Dev University, Amritsar, Punjab, India</a:t>
            </a:r>
            <a:endPar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2" name="Rectangle 21"/>
          <p:cNvSpPr/>
          <p:nvPr/>
        </p:nvSpPr>
        <p:spPr>
          <a:xfrm>
            <a:off x="130628" y="7302138"/>
            <a:ext cx="8411618" cy="992778"/>
          </a:xfrm>
          <a:prstGeom prst="rect">
            <a:avLst/>
          </a:prstGeom>
          <a:gradFill>
            <a:gsLst>
              <a:gs pos="6000">
                <a:schemeClr val="accent2">
                  <a:lumMod val="40000"/>
                  <a:lumOff val="60000"/>
                </a:schemeClr>
              </a:gs>
              <a:gs pos="65250">
                <a:srgbClr val="C0C0AB">
                  <a:alpha val="80000"/>
                  <a:lumMod val="54000"/>
                  <a:lumOff val="46000"/>
                </a:srgbClr>
              </a:gs>
              <a:gs pos="56500">
                <a:srgbClr val="D5C072"/>
              </a:gs>
              <a:gs pos="39000">
                <a:srgbClr val="FFD1E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u="sng" dirty="0">
                <a:solidFill>
                  <a:srgbClr val="C00000"/>
                </a:solidFill>
                <a:latin typeface="Times New Roman" panose="02020603050405020304" pitchFamily="18" charset="0"/>
                <a:cs typeface="Times New Roman" panose="02020603050405020304" pitchFamily="18" charset="0"/>
              </a:rPr>
              <a:t>Course Coordinator</a:t>
            </a:r>
            <a:r>
              <a:rPr lang="en-IN" b="1" dirty="0">
                <a:solidFill>
                  <a:srgbClr val="C00000"/>
                </a:solidFill>
                <a:latin typeface="Times New Roman" panose="02020603050405020304" pitchFamily="18" charset="0"/>
                <a:cs typeface="Times New Roman" panose="02020603050405020304" pitchFamily="18" charset="0"/>
              </a:rPr>
              <a:t>:</a:t>
            </a:r>
          </a:p>
          <a:p>
            <a:pPr algn="ctr"/>
            <a:r>
              <a:rPr lang="en-IN" sz="2000" b="1" dirty="0">
                <a:solidFill>
                  <a:srgbClr val="000046"/>
                </a:solidFill>
                <a:latin typeface="Times New Roman" panose="02020603050405020304" pitchFamily="18" charset="0"/>
                <a:cs typeface="Times New Roman" panose="02020603050405020304" pitchFamily="18" charset="0"/>
              </a:rPr>
              <a:t>Prof. (</a:t>
            </a:r>
            <a:r>
              <a:rPr lang="en-IN" sz="2000" b="1" dirty="0" err="1">
                <a:solidFill>
                  <a:srgbClr val="000046"/>
                </a:solidFill>
                <a:latin typeface="Times New Roman" panose="02020603050405020304" pitchFamily="18" charset="0"/>
                <a:cs typeface="Times New Roman" panose="02020603050405020304" pitchFamily="18" charset="0"/>
              </a:rPr>
              <a:t>Dr.</a:t>
            </a:r>
            <a:r>
              <a:rPr lang="en-IN" sz="2000" b="1" dirty="0">
                <a:solidFill>
                  <a:srgbClr val="000046"/>
                </a:solidFill>
                <a:latin typeface="Times New Roman" panose="02020603050405020304" pitchFamily="18" charset="0"/>
                <a:cs typeface="Times New Roman" panose="02020603050405020304" pitchFamily="18" charset="0"/>
              </a:rPr>
              <a:t>) Jatinder Kaur</a:t>
            </a:r>
          </a:p>
          <a:p>
            <a:pPr algn="ctr"/>
            <a:r>
              <a:rPr lang="en-IN" sz="1600" b="1" dirty="0">
                <a:solidFill>
                  <a:srgbClr val="002060"/>
                </a:solidFill>
                <a:latin typeface="Times New Roman" panose="02020603050405020304" pitchFamily="18" charset="0"/>
                <a:cs typeface="Times New Roman" panose="02020603050405020304" pitchFamily="18" charset="0"/>
              </a:rPr>
              <a:t>Department of Botanical &amp; Environmental Sciences </a:t>
            </a:r>
          </a:p>
          <a:p>
            <a:pPr algn="ctr"/>
            <a:r>
              <a:rPr lang="en-IN" sz="1600" b="1" dirty="0">
                <a:solidFill>
                  <a:srgbClr val="002060"/>
                </a:solidFill>
                <a:latin typeface="Times New Roman" panose="02020603050405020304" pitchFamily="18" charset="0"/>
                <a:cs typeface="Times New Roman" panose="02020603050405020304" pitchFamily="18" charset="0"/>
              </a:rPr>
              <a:t>Guru Nanak Dev University Amritsar </a:t>
            </a:r>
          </a:p>
        </p:txBody>
      </p:sp>
      <p:sp>
        <p:nvSpPr>
          <p:cNvPr id="26" name="TextBox 25"/>
          <p:cNvSpPr txBox="1"/>
          <p:nvPr/>
        </p:nvSpPr>
        <p:spPr>
          <a:xfrm>
            <a:off x="52249" y="8412518"/>
            <a:ext cx="8529186" cy="1369606"/>
          </a:xfrm>
          <a:prstGeom prst="rect">
            <a:avLst/>
          </a:prstGeom>
          <a:gradFill>
            <a:gsLst>
              <a:gs pos="12925">
                <a:srgbClr val="BCCCEA"/>
              </a:gs>
              <a:gs pos="65250">
                <a:srgbClr val="C0C0AB">
                  <a:alpha val="80000"/>
                  <a:lumMod val="54000"/>
                  <a:lumOff val="46000"/>
                </a:srgbClr>
              </a:gs>
              <a:gs pos="56500">
                <a:srgbClr val="D5C072"/>
              </a:gs>
              <a:gs pos="39000">
                <a:srgbClr val="FFD1E4"/>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solidFill>
          </a:ln>
        </p:spPr>
        <p:txBody>
          <a:bodyPr wrap="square" rtlCol="0">
            <a:spAutoFit/>
          </a:bodyPr>
          <a:lstStyle/>
          <a:p>
            <a:pPr algn="just"/>
            <a:r>
              <a:rPr lang="en-IN" b="1" dirty="0">
                <a:latin typeface="Times New Roman" pitchFamily="18" charset="0"/>
                <a:cs typeface="Times New Roman" pitchFamily="18" charset="0"/>
              </a:rPr>
              <a:t>Who can apply</a:t>
            </a:r>
            <a:r>
              <a:rPr lang="en-IN" b="1" dirty="0">
                <a:solidFill>
                  <a:srgbClr val="FF0000"/>
                </a:solidFill>
                <a:latin typeface="Times New Roman" pitchFamily="18" charset="0"/>
                <a:cs typeface="Times New Roman" pitchFamily="18" charset="0"/>
              </a:rPr>
              <a:t>:  </a:t>
            </a:r>
            <a:r>
              <a:rPr lang="en-IN" b="1" dirty="0">
                <a:solidFill>
                  <a:srgbClr val="C00000"/>
                </a:solidFill>
                <a:latin typeface="Times New Roman" pitchFamily="18" charset="0"/>
                <a:cs typeface="Times New Roman" pitchFamily="18" charset="0"/>
              </a:rPr>
              <a:t>Faculty Members of Universities/Colleges/Institutes of Higher Education of all Disciplines.</a:t>
            </a:r>
          </a:p>
          <a:p>
            <a:r>
              <a:rPr lang="en-IN" sz="1700" b="1" dirty="0">
                <a:latin typeface="Times New Roman" pitchFamily="18" charset="0"/>
                <a:cs typeface="Times New Roman" pitchFamily="18" charset="0"/>
              </a:rPr>
              <a:t>Register Online at</a:t>
            </a:r>
            <a:r>
              <a:rPr lang="en-IN" sz="1700" dirty="0">
                <a:latin typeface="Times New Roman" pitchFamily="18" charset="0"/>
                <a:cs typeface="Times New Roman" pitchFamily="18" charset="0"/>
              </a:rPr>
              <a:t>: </a:t>
            </a:r>
            <a:r>
              <a:rPr lang="en-IN" sz="1700" b="1" dirty="0">
                <a:solidFill>
                  <a:srgbClr val="000046"/>
                </a:solidFill>
                <a:latin typeface="Times New Roman" pitchFamily="18" charset="0"/>
                <a:cs typeface="Times New Roman" pitchFamily="18" charset="0"/>
                <a:hlinkClick r:id="rId4">
                  <a:extLst>
                    <a:ext uri="{A12FA001-AC4F-418D-AE19-62706E023703}">
                      <ahyp:hlinkClr xmlns:ahyp="http://schemas.microsoft.com/office/drawing/2018/hyperlinkcolor" val="tx"/>
                    </a:ext>
                  </a:extLst>
                </a:hlinkClick>
              </a:rPr>
              <a:t>http://www.hrdcgndu.org/</a:t>
            </a:r>
            <a:endParaRPr lang="en-IN" sz="1700" b="1" dirty="0">
              <a:solidFill>
                <a:srgbClr val="000046"/>
              </a:solidFill>
              <a:latin typeface="Times New Roman" pitchFamily="18" charset="0"/>
              <a:cs typeface="Times New Roman" pitchFamily="18" charset="0"/>
            </a:endParaRPr>
          </a:p>
          <a:p>
            <a:r>
              <a:rPr lang="en-IN" sz="1500" b="1" dirty="0">
                <a:latin typeface="Times New Roman" pitchFamily="18" charset="0"/>
                <a:cs typeface="Times New Roman" pitchFamily="18" charset="0"/>
              </a:rPr>
              <a:t>For Queries please contact at: </a:t>
            </a:r>
            <a:r>
              <a:rPr lang="en-IN" sz="1500" dirty="0">
                <a:latin typeface="Times New Roman" pitchFamily="18" charset="0"/>
                <a:cs typeface="Times New Roman" pitchFamily="18" charset="0"/>
              </a:rPr>
              <a:t>Ph. No. </a:t>
            </a:r>
            <a:r>
              <a:rPr lang="en-US" sz="1500" dirty="0">
                <a:latin typeface="Times New Roman" pitchFamily="18" charset="0"/>
                <a:cs typeface="Times New Roman" pitchFamily="18" charset="0"/>
              </a:rPr>
              <a:t>8146482700, 9914336947 (9:00 AM to 5:00 PM) </a:t>
            </a:r>
            <a:r>
              <a:rPr lang="en-US" sz="1500" b="1" dirty="0">
                <a:latin typeface="Times New Roman" pitchFamily="18" charset="0"/>
                <a:cs typeface="Times New Roman" pitchFamily="18" charset="0"/>
              </a:rPr>
              <a:t>Working days only; Email - </a:t>
            </a:r>
            <a:r>
              <a:rPr lang="en-US" sz="1500" b="1" dirty="0">
                <a:latin typeface="Times New Roman" pitchFamily="18" charset="0"/>
                <a:cs typeface="Times New Roman" pitchFamily="18" charset="0"/>
                <a:hlinkClick r:id="rId5"/>
              </a:rPr>
              <a:t>hrdc@gndu.ac.in</a:t>
            </a:r>
            <a:endParaRPr lang="en-US" sz="1500" b="1" dirty="0">
              <a:latin typeface="Times New Roman" pitchFamily="18" charset="0"/>
              <a:cs typeface="Times New Roman" pitchFamily="18" charset="0"/>
            </a:endParaRPr>
          </a:p>
        </p:txBody>
      </p:sp>
      <p:pic>
        <p:nvPicPr>
          <p:cNvPr id="31" name="Picture 30">
            <a:extLst>
              <a:ext uri="{FF2B5EF4-FFF2-40B4-BE49-F238E27FC236}">
                <a16:creationId xmlns:a16="http://schemas.microsoft.com/office/drawing/2014/main" id="{C8197CBC-2B82-4F09-9836-72F06D4F19AC}"/>
              </a:ext>
            </a:extLst>
          </p:cNvPr>
          <p:cNvPicPr>
            <a:picLocks noChangeAspect="1"/>
          </p:cNvPicPr>
          <p:nvPr/>
        </p:nvPicPr>
        <p:blipFill>
          <a:blip r:embed="rId6"/>
          <a:stretch>
            <a:fillRect/>
          </a:stretch>
        </p:blipFill>
        <p:spPr>
          <a:xfrm>
            <a:off x="276835" y="2703930"/>
            <a:ext cx="1529161" cy="1541443"/>
          </a:xfrm>
          <a:prstGeom prst="rect">
            <a:avLst/>
          </a:prstGeom>
          <a:ln>
            <a:solidFill>
              <a:srgbClr val="000099"/>
            </a:solidFill>
          </a:ln>
        </p:spPr>
      </p:pic>
      <p:sp>
        <p:nvSpPr>
          <p:cNvPr id="33" name="TextBox 32"/>
          <p:cNvSpPr txBox="1"/>
          <p:nvPr/>
        </p:nvSpPr>
        <p:spPr>
          <a:xfrm>
            <a:off x="183264" y="4439449"/>
            <a:ext cx="8294914" cy="1923604"/>
          </a:xfrm>
          <a:prstGeom prst="rect">
            <a:avLst/>
          </a:prstGeom>
          <a:solidFill>
            <a:schemeClr val="accent4">
              <a:lumMod val="40000"/>
              <a:lumOff val="60000"/>
            </a:schemeClr>
          </a:solidFill>
          <a:ln>
            <a:solidFill>
              <a:schemeClr val="tx1"/>
            </a:solidFill>
          </a:ln>
        </p:spPr>
        <p:txBody>
          <a:bodyPr wrap="square" rtlCol="0">
            <a:spAutoFit/>
          </a:bodyPr>
          <a:lstStyle/>
          <a:p>
            <a:r>
              <a:rPr lang="en-US" sz="1700" b="1" dirty="0">
                <a:latin typeface="Times New Roman" pitchFamily="18" charset="0"/>
                <a:cs typeface="Times New Roman" pitchFamily="18" charset="0"/>
              </a:rPr>
              <a:t>About HRDC:</a:t>
            </a:r>
          </a:p>
          <a:p>
            <a:pPr algn="just"/>
            <a:r>
              <a:rPr lang="en-US" sz="1700" dirty="0">
                <a:latin typeface="Times New Roman" pitchFamily="18" charset="0"/>
                <a:cs typeface="Times New Roman" pitchFamily="18" charset="0"/>
              </a:rPr>
              <a:t>The Human Resource Development Centre (previously known as Academic Staff College), Guru Nanak Dev University, Amritsar was established in 1987 following introduction of the scheme by the University Grants Commission in 1987. Since its inception, it has been attracting teachers from all over India. UGC-HRDC is a platform where the Guru Nanak Dev University's academic community shares its knowledge, insights and ideas with the larger academic community of the country on a reciprocal basis.</a:t>
            </a:r>
          </a:p>
        </p:txBody>
      </p:sp>
    </p:spTree>
    <p:extLst>
      <p:ext uri="{BB962C8B-B14F-4D97-AF65-F5344CB8AC3E}">
        <p14:creationId xmlns:p14="http://schemas.microsoft.com/office/powerpoint/2010/main" val="9551646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TotalTime>
  <Words>269</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Nitish Arora</dc:creator>
  <cp:lastModifiedBy>hp</cp:lastModifiedBy>
  <cp:revision>18</cp:revision>
  <dcterms:created xsi:type="dcterms:W3CDTF">2021-01-05T09:45:44Z</dcterms:created>
  <dcterms:modified xsi:type="dcterms:W3CDTF">2022-08-31T04:17:59Z</dcterms:modified>
</cp:coreProperties>
</file>